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906000" cy="6858000" type="A4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CCFF"/>
    <a:srgbClr val="9999FF"/>
    <a:srgbClr val="FF7C8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1" autoAdjust="0"/>
  </p:normalViewPr>
  <p:slideViewPr>
    <p:cSldViewPr snapToGrid="0">
      <p:cViewPr varScale="1">
        <p:scale>
          <a:sx n="68" d="100"/>
          <a:sy n="68" d="100"/>
        </p:scale>
        <p:origin x="10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6400" cy="4980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t" anchorCtr="0" compatLnSpc="1">
            <a:noAutofit/>
          </a:bodyPr>
          <a:lstStyle/>
          <a:p>
            <a:pPr defTabSz="91431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9687" y="1"/>
            <a:ext cx="2946400" cy="4980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t" anchorCtr="0" compatLnSpc="1">
            <a:noAutofit/>
          </a:bodyPr>
          <a:lstStyle/>
          <a:p>
            <a:pPr algn="r" defTabSz="91431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EC1D39-6812-4A03-8815-4CEC6B43C7D8}" type="datetime1">
              <a:rPr lang="de-DE" sz="1200">
                <a:solidFill>
                  <a:srgbClr val="000000"/>
                </a:solidFill>
                <a:latin typeface="Calibri"/>
              </a:rPr>
              <a:pPr algn="r" defTabSz="9143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22.03.2022</a:t>
            </a:fld>
            <a:endParaRPr lang="de-DE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1" y="9430218"/>
            <a:ext cx="2946400" cy="4980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b" anchorCtr="0" compatLnSpc="1">
            <a:noAutofit/>
          </a:bodyPr>
          <a:lstStyle/>
          <a:p>
            <a:pPr defTabSz="91431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9687" y="9430218"/>
            <a:ext cx="2946400" cy="4980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b" anchorCtr="0" compatLnSpc="1">
            <a:noAutofit/>
          </a:bodyPr>
          <a:lstStyle/>
          <a:p>
            <a:pPr algn="r" defTabSz="91431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7ADD57-1FF4-4651-8818-B171048BE6DF}" type="slidenum">
              <a:pPr algn="r" defTabSz="9143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126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6400" cy="4980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t" anchorCtr="0" compatLnSpc="1">
            <a:noAutofit/>
          </a:bodyPr>
          <a:lstStyle>
            <a:lvl1pPr marL="0" marR="0" lvl="0" indent="0" algn="l" defTabSz="91431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idx="1"/>
          </p:nvPr>
        </p:nvSpPr>
        <p:spPr>
          <a:xfrm>
            <a:off x="3849687" y="1"/>
            <a:ext cx="2946400" cy="4980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t" anchorCtr="0" compatLnSpc="1">
            <a:noAutofit/>
          </a:bodyPr>
          <a:lstStyle>
            <a:lvl1pPr marL="0" marR="0" lvl="0" indent="0" algn="r" defTabSz="91431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E605896-C9B5-4402-AA81-4125C531CC74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izenplatzhalter 4"/>
          <p:cNvSpPr txBox="1">
            <a:spLocks noGrp="1"/>
          </p:cNvSpPr>
          <p:nvPr>
            <p:ph type="body" sz="quarter" idx="3"/>
          </p:nvPr>
        </p:nvSpPr>
        <p:spPr>
          <a:xfrm>
            <a:off x="679451" y="4777365"/>
            <a:ext cx="5438771" cy="39106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t" anchorCtr="0" compatLnSpc="1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1" y="9430218"/>
            <a:ext cx="2946400" cy="4980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b" anchorCtr="0" compatLnSpc="1">
            <a:noAutofit/>
          </a:bodyPr>
          <a:lstStyle>
            <a:lvl1pPr marL="0" marR="0" lvl="0" indent="0" algn="l" defTabSz="91431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3849687" y="9430218"/>
            <a:ext cx="2946400" cy="4980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5" rIns="91432" bIns="45715" anchor="b" anchorCtr="0" compatLnSpc="1">
            <a:noAutofit/>
          </a:bodyPr>
          <a:lstStyle>
            <a:lvl1pPr marL="0" marR="0" lvl="0" indent="0" algn="r" defTabSz="91431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B00C058-1B0B-4BF0-86D6-66A9207EC8B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9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42950" y="1122361"/>
            <a:ext cx="8420096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38253" y="3602041"/>
            <a:ext cx="74295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0899F-DA5B-4257-9417-E7E0FDB527D7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1CAD7F-5207-4733-8CA6-E3853BE4F8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96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A6A870-3D13-49AB-B027-EB08B58BF5CA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A1B6E9-C280-4551-9457-501BC8DB791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78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088977" y="365129"/>
            <a:ext cx="2135983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81035" y="365129"/>
            <a:ext cx="6284122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2703E7-7302-4890-8BFE-C80F0B15AC1A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486152-0A3B-478B-BB25-D8637EE949D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83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6F3CF7-AE1C-4B87-9F79-FC63F6534AFB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46D38F-CB40-4B01-92E8-CC5CF04433D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5878" y="1709735"/>
            <a:ext cx="8543925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878" y="4589465"/>
            <a:ext cx="8543925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AF3F72-7753-46A5-8623-40BCF6344A04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992163-9C42-4C18-B217-870FE7857F7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0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1035" y="1825627"/>
            <a:ext cx="421005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14917" y="1825627"/>
            <a:ext cx="421005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8830E7-7D03-41E6-BFD7-754879E7D56E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B3B8FB-7FFD-42F7-B6B6-B0FDBD4DDB2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6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2325" y="365129"/>
            <a:ext cx="8543925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2325" y="1681160"/>
            <a:ext cx="419070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82325" y="2505071"/>
            <a:ext cx="419070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14917" y="1681160"/>
            <a:ext cx="421134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14917" y="2505071"/>
            <a:ext cx="421134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192612-09A9-4839-BCA8-28911410050C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0CFAFF-265E-481D-9C7D-F3A3B0CC9F6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6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EC39A4-F759-4B62-9BA3-8EA3D9CC244F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DDBCEC-F684-48B0-A844-9300B768A1A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5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2C2E3E-A31A-489A-9B17-086BE165329A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5C0522-148A-46D3-AE92-0CD4ACBF41F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28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2325" y="457200"/>
            <a:ext cx="3194941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11342" y="987423"/>
            <a:ext cx="5014917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82325" y="2057400"/>
            <a:ext cx="3194941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E87988-B7DA-48DB-A872-0862D3280CC8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CED2A7-D479-4BCC-B2FD-121FC4301E7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34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2325" y="457200"/>
            <a:ext cx="3194941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11342" y="987423"/>
            <a:ext cx="5014917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82325" y="2057400"/>
            <a:ext cx="3194941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AA6157-B69C-4A22-BCAC-26668D5A9D01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EB1FBC-0234-4F8C-8C5E-05FB54097DB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84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81035" y="365129"/>
            <a:ext cx="8543925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1035" y="1825627"/>
            <a:ext cx="8543925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81035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DE893B3-B3E9-4628-B8BF-654C7BAE55BE}" type="datetime1">
              <a:rPr lang="de-DE"/>
              <a:pPr lvl="0"/>
              <a:t>22.03.2022</a:t>
            </a:fld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81360" y="6356351"/>
            <a:ext cx="334327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996110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90884DF-0DEA-4E49-BA4D-55ABF46AC66C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z-berlin.de/publications/critical-literacy-am-beispiel-von-nachrichten-zum-klimawandel/" TargetMode="External"/><Relationship Id="rId2" Type="http://schemas.openxmlformats.org/officeDocument/2006/relationships/hyperlink" Target="https://lernen.pen-paper-peace.org/digitale_exkursion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/>
        </p:nvGrpSpPr>
        <p:grpSpPr>
          <a:xfrm>
            <a:off x="1099449" y="1077684"/>
            <a:ext cx="8288916" cy="5674583"/>
            <a:chOff x="1426025" y="1077684"/>
            <a:chExt cx="8288916" cy="5674583"/>
          </a:xfrm>
        </p:grpSpPr>
        <p:sp>
          <p:nvSpPr>
            <p:cNvPr id="2" name="Freihandform 3"/>
            <p:cNvSpPr/>
            <p:nvPr/>
          </p:nvSpPr>
          <p:spPr>
            <a:xfrm>
              <a:off x="2785811" y="20062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Wer bestimmt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eigentlich, was ich im Internet sehe?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(online-Recherche)</a:t>
              </a:r>
            </a:p>
          </p:txBody>
        </p:sp>
        <p:sp>
          <p:nvSpPr>
            <p:cNvPr id="3" name="Freihandform 4"/>
            <p:cNvSpPr/>
            <p:nvPr/>
          </p:nvSpPr>
          <p:spPr>
            <a:xfrm>
              <a:off x="1426025" y="20062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Erstellung einer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digitalen </a:t>
              </a:r>
              <a:r>
                <a:rPr lang="de-DE" sz="105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Ausstellung zu </a:t>
              </a: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den SDG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(Projektwoche)</a:t>
              </a:r>
            </a:p>
          </p:txBody>
        </p:sp>
        <p:sp>
          <p:nvSpPr>
            <p:cNvPr id="4" name="Freihandform 5"/>
            <p:cNvSpPr/>
            <p:nvPr/>
          </p:nvSpPr>
          <p:spPr>
            <a:xfrm>
              <a:off x="2785811" y="1077684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Online Module Smart Leben 4.0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e-DE" sz="10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globalesklassenzimmer</a:t>
              </a:r>
              <a:r>
                <a:rPr lang="de-DE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aachen.de)</a:t>
              </a:r>
            </a:p>
          </p:txBody>
        </p:sp>
        <p:sp>
          <p:nvSpPr>
            <p:cNvPr id="5" name="Freihandform 6"/>
            <p:cNvSpPr/>
            <p:nvPr/>
          </p:nvSpPr>
          <p:spPr>
            <a:xfrm>
              <a:off x="1426025" y="1077684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Virtuelle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Projektbesuche mit </a:t>
              </a:r>
              <a:r>
                <a:rPr lang="de-DE" sz="105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Actionbound</a:t>
              </a:r>
              <a:endParaRPr lang="de-DE" sz="105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(Brot für die Welt)</a:t>
              </a:r>
            </a:p>
          </p:txBody>
        </p:sp>
        <p:sp>
          <p:nvSpPr>
            <p:cNvPr id="6" name="Freihandform 7"/>
            <p:cNvSpPr/>
            <p:nvPr/>
          </p:nvSpPr>
          <p:spPr>
            <a:xfrm>
              <a:off x="2785811" y="38397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Gruppenzwang durch digitale Medien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(thematischer Elternabend)</a:t>
              </a:r>
            </a:p>
          </p:txBody>
        </p:sp>
        <p:sp>
          <p:nvSpPr>
            <p:cNvPr id="7" name="Freihandform 8"/>
            <p:cNvSpPr/>
            <p:nvPr/>
          </p:nvSpPr>
          <p:spPr>
            <a:xfrm>
              <a:off x="1426025" y="38397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Wie frei sind wir noch, wenn uns Geräte alle Arbeit abnehmen?</a:t>
              </a:r>
            </a:p>
          </p:txBody>
        </p:sp>
        <p:sp>
          <p:nvSpPr>
            <p:cNvPr id="8" name="Freihandform 9"/>
            <p:cNvSpPr/>
            <p:nvPr/>
          </p:nvSpPr>
          <p:spPr>
            <a:xfrm>
              <a:off x="2785811" y="292297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Vergleich der Wortwahl bei der Berichterstattung über Geflüchtete</a:t>
              </a:r>
            </a:p>
          </p:txBody>
        </p:sp>
        <p:sp>
          <p:nvSpPr>
            <p:cNvPr id="9" name="Freihandform 10"/>
            <p:cNvSpPr/>
            <p:nvPr/>
          </p:nvSpPr>
          <p:spPr>
            <a:xfrm>
              <a:off x="1426025" y="5696785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Digitale Süd-Nord-Schulpartnerschaft</a:t>
              </a:r>
            </a:p>
          </p:txBody>
        </p:sp>
        <p:sp>
          <p:nvSpPr>
            <p:cNvPr id="10" name="Freihandform 11"/>
            <p:cNvSpPr/>
            <p:nvPr/>
          </p:nvSpPr>
          <p:spPr>
            <a:xfrm>
              <a:off x="2785811" y="5696785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Südstimmen im Unterricht: </a:t>
              </a: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Global lernen: „Digitalisierung“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(Brot für die Welt)</a:t>
              </a:r>
            </a:p>
          </p:txBody>
        </p:sp>
        <p:sp>
          <p:nvSpPr>
            <p:cNvPr id="11" name="Freihandform 12"/>
            <p:cNvSpPr/>
            <p:nvPr/>
          </p:nvSpPr>
          <p:spPr>
            <a:xfrm>
              <a:off x="1426025" y="2934748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Digitale Exkursionen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de-DE" sz="105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it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PenPaperPeace</a:t>
              </a:r>
              <a:endParaRPr lang="de-DE" sz="105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ihandform 13"/>
            <p:cNvSpPr/>
            <p:nvPr/>
          </p:nvSpPr>
          <p:spPr>
            <a:xfrm>
              <a:off x="2785811" y="4768248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Mentoring-Programm für Digitalisierungs-Einsteiger*innen</a:t>
              </a:r>
            </a:p>
          </p:txBody>
        </p:sp>
        <p:sp>
          <p:nvSpPr>
            <p:cNvPr id="13" name="Freihandform 14"/>
            <p:cNvSpPr/>
            <p:nvPr/>
          </p:nvSpPr>
          <p:spPr>
            <a:xfrm>
              <a:off x="1426025" y="4768248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Referent*innen aus dem Globalen Süden einladen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(BREBIT)</a:t>
              </a:r>
            </a:p>
          </p:txBody>
        </p:sp>
        <p:sp>
          <p:nvSpPr>
            <p:cNvPr id="14" name="Freihandform 16"/>
            <p:cNvSpPr/>
            <p:nvPr/>
          </p:nvSpPr>
          <p:spPr>
            <a:xfrm>
              <a:off x="5507211" y="20062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Worauf habe ich bei </a:t>
              </a:r>
              <a:r>
                <a:rPr lang="de-DE" sz="105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Internetbestellungen </a:t>
              </a: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Einfluss?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(Online-Recherche)</a:t>
              </a:r>
            </a:p>
          </p:txBody>
        </p:sp>
        <p:sp>
          <p:nvSpPr>
            <p:cNvPr id="15" name="Freihandform 17"/>
            <p:cNvSpPr/>
            <p:nvPr/>
          </p:nvSpPr>
          <p:spPr>
            <a:xfrm>
              <a:off x="4144700" y="20062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Planspiel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„Tod in </a:t>
              </a:r>
              <a:r>
                <a:rPr lang="de-DE" sz="105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yPhone</a:t>
              </a: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City“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(EPIZ Berlin)</a:t>
              </a:r>
            </a:p>
          </p:txBody>
        </p:sp>
        <p:sp>
          <p:nvSpPr>
            <p:cNvPr id="16" name="Freihandform 18"/>
            <p:cNvSpPr/>
            <p:nvPr/>
          </p:nvSpPr>
          <p:spPr>
            <a:xfrm>
              <a:off x="5507211" y="1077684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Interview mit einem Handy-Doktor zu nachhaltiger Technik</a:t>
              </a:r>
            </a:p>
          </p:txBody>
        </p:sp>
        <p:sp>
          <p:nvSpPr>
            <p:cNvPr id="17" name="Freihandform 19"/>
            <p:cNvSpPr/>
            <p:nvPr/>
          </p:nvSpPr>
          <p:spPr>
            <a:xfrm>
              <a:off x="4144700" y="1077684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„Folgen der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Globalisierung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am Beispiel Handy“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(SODI und </a:t>
              </a:r>
              <a:r>
                <a:rPr lang="de-DE" sz="10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Germanwatch</a:t>
              </a:r>
              <a:r>
                <a:rPr lang="de-DE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Freihandform 20"/>
            <p:cNvSpPr/>
            <p:nvPr/>
          </p:nvSpPr>
          <p:spPr>
            <a:xfrm>
              <a:off x="5507211" y="38397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050" b="0" i="0" u="none" strike="noStrike" kern="1200" cap="none" spc="0" baseline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ihandform 21"/>
            <p:cNvSpPr/>
            <p:nvPr/>
          </p:nvSpPr>
          <p:spPr>
            <a:xfrm>
              <a:off x="4144700" y="38397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Wie wäre die Corona-Krise ohne das Internet für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mich gewesen?</a:t>
              </a:r>
            </a:p>
          </p:txBody>
        </p:sp>
        <p:sp>
          <p:nvSpPr>
            <p:cNvPr id="20" name="Freihandform 22"/>
            <p:cNvSpPr/>
            <p:nvPr/>
          </p:nvSpPr>
          <p:spPr>
            <a:xfrm>
              <a:off x="5507211" y="292297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rgbClr val="66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Critical </a:t>
              </a:r>
              <a:r>
                <a:rPr lang="de-DE" sz="105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Literacy</a:t>
              </a:r>
              <a:r>
                <a:rPr lang="de-DE" sz="105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am Beispiel von </a:t>
              </a:r>
              <a:r>
                <a:rPr lang="de-DE" sz="105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Klimawandel-</a:t>
              </a:r>
              <a:r>
                <a:rPr lang="de-DE" sz="105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nachrichten</a:t>
              </a:r>
              <a:endParaRPr lang="de-DE" sz="105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ihandform 23"/>
            <p:cNvSpPr/>
            <p:nvPr/>
          </p:nvSpPr>
          <p:spPr>
            <a:xfrm>
              <a:off x="4144700" y="292297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Fortbildung zu Daten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und Energie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sparender Nutzung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digitaler Technik</a:t>
              </a:r>
            </a:p>
          </p:txBody>
        </p:sp>
        <p:sp>
          <p:nvSpPr>
            <p:cNvPr id="22" name="Freihandform 24"/>
            <p:cNvSpPr/>
            <p:nvPr/>
          </p:nvSpPr>
          <p:spPr>
            <a:xfrm>
              <a:off x="5507211" y="5696785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Schüler*innen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organisieren Sammelaktion für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alte Elektrogeräte</a:t>
              </a:r>
            </a:p>
          </p:txBody>
        </p:sp>
        <p:sp>
          <p:nvSpPr>
            <p:cNvPr id="23" name="Freihandform 25"/>
            <p:cNvSpPr/>
            <p:nvPr/>
          </p:nvSpPr>
          <p:spPr>
            <a:xfrm>
              <a:off x="4144700" y="5696785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grüne Apps im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Unterricht verwenden</a:t>
              </a:r>
            </a:p>
          </p:txBody>
        </p:sp>
        <p:sp>
          <p:nvSpPr>
            <p:cNvPr id="24" name="Freihandform 26"/>
            <p:cNvSpPr/>
            <p:nvPr/>
          </p:nvSpPr>
          <p:spPr>
            <a:xfrm>
              <a:off x="5507211" y="4768248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Verantwortliche für die regelmäßige Wartung schulischer Technik benennen</a:t>
              </a:r>
            </a:p>
          </p:txBody>
        </p:sp>
        <p:sp>
          <p:nvSpPr>
            <p:cNvPr id="25" name="Freihandform 27"/>
            <p:cNvSpPr/>
            <p:nvPr/>
          </p:nvSpPr>
          <p:spPr>
            <a:xfrm>
              <a:off x="4144700" y="4768248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faire/ gebrauchte Technik, umwelt-verträgliche Ver-brauchsmaterialien</a:t>
              </a:r>
            </a:p>
          </p:txBody>
        </p:sp>
        <p:sp>
          <p:nvSpPr>
            <p:cNvPr id="26" name="Freihandform 28"/>
            <p:cNvSpPr/>
            <p:nvPr/>
          </p:nvSpPr>
          <p:spPr>
            <a:xfrm>
              <a:off x="8222275" y="20062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Erarbeitung eines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Kodex‘ nach „10 Gebote der Digitalen Ethik“</a:t>
              </a:r>
            </a:p>
          </p:txBody>
        </p:sp>
        <p:sp>
          <p:nvSpPr>
            <p:cNvPr id="27" name="Freihandform 29"/>
            <p:cNvSpPr/>
            <p:nvPr/>
          </p:nvSpPr>
          <p:spPr>
            <a:xfrm>
              <a:off x="6863376" y="20062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Internetquellen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prüfen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(www.umwelt-im-unterricht.de)</a:t>
              </a:r>
            </a:p>
          </p:txBody>
        </p:sp>
        <p:sp>
          <p:nvSpPr>
            <p:cNvPr id="28" name="Freihandform 30"/>
            <p:cNvSpPr/>
            <p:nvPr/>
          </p:nvSpPr>
          <p:spPr>
            <a:xfrm>
              <a:off x="8222275" y="1077684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Besuch des virtuellen </a:t>
              </a:r>
              <a:r>
                <a:rPr lang="de-DE" sz="105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Migrations-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museums</a:t>
              </a:r>
              <a:endParaRPr lang="de-DE" sz="105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ihandform 31"/>
            <p:cNvSpPr/>
            <p:nvPr/>
          </p:nvSpPr>
          <p:spPr>
            <a:xfrm>
              <a:off x="6863376" y="1077684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Projektwoche „Vielfalt“: Was ist im Internet eigentlich „normal“?</a:t>
              </a:r>
            </a:p>
          </p:txBody>
        </p:sp>
        <p:sp>
          <p:nvSpPr>
            <p:cNvPr id="30" name="Freihandform 32"/>
            <p:cNvSpPr/>
            <p:nvPr/>
          </p:nvSpPr>
          <p:spPr>
            <a:xfrm>
              <a:off x="8222275" y="38397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Meine Daten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gehören mir!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(Themenheft Schülerzeitung)</a:t>
              </a:r>
            </a:p>
          </p:txBody>
        </p:sp>
        <p:sp>
          <p:nvSpPr>
            <p:cNvPr id="31" name="Freihandform 33"/>
            <p:cNvSpPr/>
            <p:nvPr/>
          </p:nvSpPr>
          <p:spPr>
            <a:xfrm>
              <a:off x="6863376" y="383972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Mitbestimmung durch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die Nutzung von Abstimmungs-Apps</a:t>
              </a:r>
            </a:p>
          </p:txBody>
        </p:sp>
        <p:sp>
          <p:nvSpPr>
            <p:cNvPr id="32" name="Freihandform 34"/>
            <p:cNvSpPr/>
            <p:nvPr/>
          </p:nvSpPr>
          <p:spPr>
            <a:xfrm>
              <a:off x="8222275" y="292297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Konferenz-Simulation: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Handyverbot in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,der Schule?</a:t>
              </a:r>
            </a:p>
          </p:txBody>
        </p:sp>
        <p:sp>
          <p:nvSpPr>
            <p:cNvPr id="33" name="Freihandform 35"/>
            <p:cNvSpPr/>
            <p:nvPr/>
          </p:nvSpPr>
          <p:spPr>
            <a:xfrm>
              <a:off x="6863376" y="2922971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Aktion: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 Woche Handyfasten</a:t>
              </a:r>
            </a:p>
          </p:txBody>
        </p:sp>
        <p:sp>
          <p:nvSpPr>
            <p:cNvPr id="34" name="Freihandform 36"/>
            <p:cNvSpPr/>
            <p:nvPr/>
          </p:nvSpPr>
          <p:spPr>
            <a:xfrm>
              <a:off x="8222275" y="5696785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Die Schule organisiert Zugang zu digitaler Technik für alle</a:t>
              </a:r>
            </a:p>
          </p:txBody>
        </p:sp>
        <p:sp>
          <p:nvSpPr>
            <p:cNvPr id="35" name="Freihandform 37"/>
            <p:cNvSpPr/>
            <p:nvPr/>
          </p:nvSpPr>
          <p:spPr>
            <a:xfrm>
              <a:off x="6863376" y="5696785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Hinweis auf und Verwendung von Alternativen </a:t>
              </a:r>
              <a:r>
                <a:rPr lang="de-DE" sz="9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(Dateiformate, Hersteller, Suchmaschinen, …)</a:t>
              </a:r>
            </a:p>
          </p:txBody>
        </p:sp>
        <p:sp>
          <p:nvSpPr>
            <p:cNvPr id="36" name="Freihandform 38"/>
            <p:cNvSpPr/>
            <p:nvPr/>
          </p:nvSpPr>
          <p:spPr>
            <a:xfrm>
              <a:off x="8222275" y="4768248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Medienkonzept zur nachhaltigen Nutzung digitaler Geräte</a:t>
              </a:r>
            </a:p>
          </p:txBody>
        </p:sp>
        <p:sp>
          <p:nvSpPr>
            <p:cNvPr id="37" name="Freihandform 39"/>
            <p:cNvSpPr/>
            <p:nvPr/>
          </p:nvSpPr>
          <p:spPr>
            <a:xfrm>
              <a:off x="6863376" y="4768248"/>
              <a:ext cx="1492666" cy="10554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31494"/>
                <a:gd name="f7" fmla="val 3906350"/>
                <a:gd name="f8" fmla="val 479915"/>
                <a:gd name="f9" fmla="val 1313483"/>
                <a:gd name="f10" fmla="val 1259806"/>
                <a:gd name="f11" fmla="val 36623"/>
                <a:gd name="f12" fmla="val 1216204"/>
                <a:gd name="f13" fmla="val 74798"/>
                <a:gd name="f14" fmla="val 1192093"/>
                <a:gd name="f15" fmla="val 116769"/>
                <a:gd name="f16" fmla="val 160826"/>
                <a:gd name="f17" fmla="val 337053"/>
                <a:gd name="f18" fmla="val 1577865"/>
                <a:gd name="f19" fmla="val 479914"/>
                <a:gd name="f20" fmla="val 2053739"/>
                <a:gd name="f21" fmla="val 2529613"/>
                <a:gd name="f22" fmla="val 2915385"/>
                <a:gd name="f23" fmla="val 2891274"/>
                <a:gd name="f24" fmla="val 2847673"/>
                <a:gd name="f25" fmla="val 2793995"/>
                <a:gd name="f26" fmla="val 599744"/>
                <a:gd name="f27" fmla="val 5397435"/>
                <a:gd name="f28" fmla="val 549823"/>
                <a:gd name="f29" fmla="val 5359260"/>
                <a:gd name="f30" fmla="val 506221"/>
                <a:gd name="f31" fmla="val 5317288"/>
                <a:gd name="f32" fmla="val 482111"/>
                <a:gd name="f33" fmla="val 5273232"/>
                <a:gd name="f34" fmla="val 5097005"/>
                <a:gd name="f35" fmla="val 4954144"/>
                <a:gd name="f36" fmla="val 867883"/>
                <a:gd name="f37" fmla="val 1343757"/>
                <a:gd name="f38" fmla="val 1819631"/>
                <a:gd name="f39" fmla="val 2205403"/>
                <a:gd name="f40" fmla="val 2181292"/>
                <a:gd name="f41" fmla="val 2137690"/>
                <a:gd name="f42" fmla="val 2087770"/>
                <a:gd name="f43" fmla="val 3429000"/>
                <a:gd name="f44" fmla="val 2797752"/>
                <a:gd name="f45" fmla="val 2847672"/>
                <a:gd name="f46" fmla="val 3463059"/>
                <a:gd name="f47" fmla="val 2891273"/>
                <a:gd name="f48" fmla="val 3501234"/>
                <a:gd name="f49" fmla="val 2915384"/>
                <a:gd name="f50" fmla="val 3543206"/>
                <a:gd name="f51" fmla="val 3587262"/>
                <a:gd name="f52" fmla="val 3763489"/>
                <a:gd name="f53" fmla="val 2529612"/>
                <a:gd name="f54" fmla="val 2053738"/>
                <a:gd name="f55" fmla="val 1577864"/>
                <a:gd name="f56" fmla="val 1192092"/>
                <a:gd name="f57" fmla="val 1216203"/>
                <a:gd name="f58" fmla="val 1259805"/>
                <a:gd name="f59" fmla="val 1309724"/>
                <a:gd name="f60" fmla="val 2084012"/>
                <a:gd name="f61" fmla="val 443292"/>
                <a:gd name="f62" fmla="val 405117"/>
                <a:gd name="f63" fmla="val 363145"/>
                <a:gd name="f64" fmla="val 319088"/>
                <a:gd name="f65" fmla="val 142861"/>
                <a:gd name="f66" fmla="val 603502"/>
                <a:gd name="f67" fmla="+- 0 0 -90"/>
                <a:gd name="f68" fmla="*/ f3 1 5431494"/>
                <a:gd name="f69" fmla="*/ f4 1 3906350"/>
                <a:gd name="f70" fmla="val f5"/>
                <a:gd name="f71" fmla="val f6"/>
                <a:gd name="f72" fmla="val f7"/>
                <a:gd name="f73" fmla="*/ f67 f0 1"/>
                <a:gd name="f74" fmla="+- f72 0 f70"/>
                <a:gd name="f75" fmla="+- f71 0 f70"/>
                <a:gd name="f76" fmla="*/ f73 1 f2"/>
                <a:gd name="f77" fmla="*/ f75 1 5431494"/>
                <a:gd name="f78" fmla="*/ f74 1 3906350"/>
                <a:gd name="f79" fmla="*/ 479915 f75 1"/>
                <a:gd name="f80" fmla="*/ 0 f74 1"/>
                <a:gd name="f81" fmla="*/ 1313483 f75 1"/>
                <a:gd name="f82" fmla="*/ 1259806 f75 1"/>
                <a:gd name="f83" fmla="*/ 36623 f74 1"/>
                <a:gd name="f84" fmla="*/ 1192093 f75 1"/>
                <a:gd name="f85" fmla="*/ 160826 f74 1"/>
                <a:gd name="f86" fmla="*/ 2053739 f75 1"/>
                <a:gd name="f87" fmla="*/ 479914 f74 1"/>
                <a:gd name="f88" fmla="*/ 2915385 f75 1"/>
                <a:gd name="f89" fmla="*/ 2847673 f75 1"/>
                <a:gd name="f90" fmla="*/ 2793995 f75 1"/>
                <a:gd name="f91" fmla="*/ 5431494 f75 1"/>
                <a:gd name="f92" fmla="*/ 599744 f74 1"/>
                <a:gd name="f93" fmla="*/ 5397435 f75 1"/>
                <a:gd name="f94" fmla="*/ 549823 f74 1"/>
                <a:gd name="f95" fmla="*/ 5273232 f75 1"/>
                <a:gd name="f96" fmla="*/ 482111 f74 1"/>
                <a:gd name="f97" fmla="*/ 4954144 f75 1"/>
                <a:gd name="f98" fmla="*/ 1343757 f74 1"/>
                <a:gd name="f99" fmla="*/ 2205403 f74 1"/>
                <a:gd name="f100" fmla="*/ 2137690 f74 1"/>
                <a:gd name="f101" fmla="*/ 2087770 f74 1"/>
                <a:gd name="f102" fmla="*/ 3429000 f74 1"/>
                <a:gd name="f103" fmla="*/ 2797752 f75 1"/>
                <a:gd name="f104" fmla="*/ 2847672 f75 1"/>
                <a:gd name="f105" fmla="*/ 3463059 f74 1"/>
                <a:gd name="f106" fmla="*/ 2915384 f75 1"/>
                <a:gd name="f107" fmla="*/ 3587262 f74 1"/>
                <a:gd name="f108" fmla="*/ 2053738 f75 1"/>
                <a:gd name="f109" fmla="*/ 3906350 f74 1"/>
                <a:gd name="f110" fmla="*/ 1192092 f75 1"/>
                <a:gd name="f111" fmla="*/ 1259805 f75 1"/>
                <a:gd name="f112" fmla="*/ 1309724 f75 1"/>
                <a:gd name="f113" fmla="*/ 2084012 f74 1"/>
                <a:gd name="f114" fmla="*/ 443292 f75 1"/>
                <a:gd name="f115" fmla="*/ 319088 f75 1"/>
                <a:gd name="f116" fmla="*/ 0 f75 1"/>
                <a:gd name="f117" fmla="*/ 603502 f74 1"/>
                <a:gd name="f118" fmla="+- f76 0 f1"/>
                <a:gd name="f119" fmla="*/ f79 1 5431494"/>
                <a:gd name="f120" fmla="*/ f80 1 3906350"/>
                <a:gd name="f121" fmla="*/ f81 1 5431494"/>
                <a:gd name="f122" fmla="*/ f82 1 5431494"/>
                <a:gd name="f123" fmla="*/ f83 1 3906350"/>
                <a:gd name="f124" fmla="*/ f84 1 5431494"/>
                <a:gd name="f125" fmla="*/ f85 1 3906350"/>
                <a:gd name="f126" fmla="*/ f86 1 5431494"/>
                <a:gd name="f127" fmla="*/ f87 1 3906350"/>
                <a:gd name="f128" fmla="*/ f88 1 5431494"/>
                <a:gd name="f129" fmla="*/ f89 1 5431494"/>
                <a:gd name="f130" fmla="*/ f90 1 5431494"/>
                <a:gd name="f131" fmla="*/ f91 1 5431494"/>
                <a:gd name="f132" fmla="*/ f92 1 3906350"/>
                <a:gd name="f133" fmla="*/ f93 1 5431494"/>
                <a:gd name="f134" fmla="*/ f94 1 3906350"/>
                <a:gd name="f135" fmla="*/ f95 1 5431494"/>
                <a:gd name="f136" fmla="*/ f96 1 3906350"/>
                <a:gd name="f137" fmla="*/ f97 1 5431494"/>
                <a:gd name="f138" fmla="*/ f98 1 3906350"/>
                <a:gd name="f139" fmla="*/ f99 1 3906350"/>
                <a:gd name="f140" fmla="*/ f100 1 3906350"/>
                <a:gd name="f141" fmla="*/ f101 1 3906350"/>
                <a:gd name="f142" fmla="*/ f102 1 3906350"/>
                <a:gd name="f143" fmla="*/ f103 1 5431494"/>
                <a:gd name="f144" fmla="*/ f104 1 5431494"/>
                <a:gd name="f145" fmla="*/ f105 1 3906350"/>
                <a:gd name="f146" fmla="*/ f106 1 5431494"/>
                <a:gd name="f147" fmla="*/ f107 1 3906350"/>
                <a:gd name="f148" fmla="*/ f108 1 5431494"/>
                <a:gd name="f149" fmla="*/ f109 1 3906350"/>
                <a:gd name="f150" fmla="*/ f110 1 5431494"/>
                <a:gd name="f151" fmla="*/ f111 1 5431494"/>
                <a:gd name="f152" fmla="*/ f112 1 5431494"/>
                <a:gd name="f153" fmla="*/ f113 1 3906350"/>
                <a:gd name="f154" fmla="*/ f114 1 5431494"/>
                <a:gd name="f155" fmla="*/ f115 1 5431494"/>
                <a:gd name="f156" fmla="*/ f116 1 5431494"/>
                <a:gd name="f157" fmla="*/ f117 1 3906350"/>
                <a:gd name="f158" fmla="*/ f70 1 f77"/>
                <a:gd name="f159" fmla="*/ f71 1 f77"/>
                <a:gd name="f160" fmla="*/ f70 1 f78"/>
                <a:gd name="f161" fmla="*/ f72 1 f78"/>
                <a:gd name="f162" fmla="*/ f119 1 f77"/>
                <a:gd name="f163" fmla="*/ f120 1 f78"/>
                <a:gd name="f164" fmla="*/ f121 1 f77"/>
                <a:gd name="f165" fmla="*/ f122 1 f77"/>
                <a:gd name="f166" fmla="*/ f123 1 f78"/>
                <a:gd name="f167" fmla="*/ f124 1 f77"/>
                <a:gd name="f168" fmla="*/ f125 1 f78"/>
                <a:gd name="f169" fmla="*/ f126 1 f77"/>
                <a:gd name="f170" fmla="*/ f127 1 f78"/>
                <a:gd name="f171" fmla="*/ f128 1 f77"/>
                <a:gd name="f172" fmla="*/ f129 1 f77"/>
                <a:gd name="f173" fmla="*/ f130 1 f77"/>
                <a:gd name="f174" fmla="*/ f131 1 f77"/>
                <a:gd name="f175" fmla="*/ f132 1 f78"/>
                <a:gd name="f176" fmla="*/ f133 1 f77"/>
                <a:gd name="f177" fmla="*/ f134 1 f78"/>
                <a:gd name="f178" fmla="*/ f135 1 f77"/>
                <a:gd name="f179" fmla="*/ f136 1 f78"/>
                <a:gd name="f180" fmla="*/ f137 1 f77"/>
                <a:gd name="f181" fmla="*/ f138 1 f78"/>
                <a:gd name="f182" fmla="*/ f139 1 f78"/>
                <a:gd name="f183" fmla="*/ f140 1 f78"/>
                <a:gd name="f184" fmla="*/ f141 1 f78"/>
                <a:gd name="f185" fmla="*/ f142 1 f78"/>
                <a:gd name="f186" fmla="*/ f143 1 f77"/>
                <a:gd name="f187" fmla="*/ f144 1 f77"/>
                <a:gd name="f188" fmla="*/ f145 1 f78"/>
                <a:gd name="f189" fmla="*/ f146 1 f77"/>
                <a:gd name="f190" fmla="*/ f147 1 f78"/>
                <a:gd name="f191" fmla="*/ f148 1 f77"/>
                <a:gd name="f192" fmla="*/ f149 1 f78"/>
                <a:gd name="f193" fmla="*/ f150 1 f77"/>
                <a:gd name="f194" fmla="*/ f151 1 f77"/>
                <a:gd name="f195" fmla="*/ f152 1 f77"/>
                <a:gd name="f196" fmla="*/ f153 1 f78"/>
                <a:gd name="f197" fmla="*/ f154 1 f77"/>
                <a:gd name="f198" fmla="*/ f155 1 f77"/>
                <a:gd name="f199" fmla="*/ f156 1 f77"/>
                <a:gd name="f200" fmla="*/ f157 1 f78"/>
                <a:gd name="f201" fmla="*/ f158 f68 1"/>
                <a:gd name="f202" fmla="*/ f159 f68 1"/>
                <a:gd name="f203" fmla="*/ f161 f69 1"/>
                <a:gd name="f204" fmla="*/ f160 f69 1"/>
                <a:gd name="f205" fmla="*/ f162 f68 1"/>
                <a:gd name="f206" fmla="*/ f163 f69 1"/>
                <a:gd name="f207" fmla="*/ f164 f68 1"/>
                <a:gd name="f208" fmla="*/ f165 f68 1"/>
                <a:gd name="f209" fmla="*/ f166 f69 1"/>
                <a:gd name="f210" fmla="*/ f167 f68 1"/>
                <a:gd name="f211" fmla="*/ f168 f69 1"/>
                <a:gd name="f212" fmla="*/ f169 f68 1"/>
                <a:gd name="f213" fmla="*/ f170 f69 1"/>
                <a:gd name="f214" fmla="*/ f171 f68 1"/>
                <a:gd name="f215" fmla="*/ f172 f68 1"/>
                <a:gd name="f216" fmla="*/ f173 f68 1"/>
                <a:gd name="f217" fmla="*/ f174 f68 1"/>
                <a:gd name="f218" fmla="*/ f175 f69 1"/>
                <a:gd name="f219" fmla="*/ f176 f68 1"/>
                <a:gd name="f220" fmla="*/ f177 f69 1"/>
                <a:gd name="f221" fmla="*/ f178 f68 1"/>
                <a:gd name="f222" fmla="*/ f179 f69 1"/>
                <a:gd name="f223" fmla="*/ f180 f68 1"/>
                <a:gd name="f224" fmla="*/ f181 f69 1"/>
                <a:gd name="f225" fmla="*/ f182 f69 1"/>
                <a:gd name="f226" fmla="*/ f183 f69 1"/>
                <a:gd name="f227" fmla="*/ f184 f69 1"/>
                <a:gd name="f228" fmla="*/ f185 f69 1"/>
                <a:gd name="f229" fmla="*/ f186 f68 1"/>
                <a:gd name="f230" fmla="*/ f187 f68 1"/>
                <a:gd name="f231" fmla="*/ f188 f69 1"/>
                <a:gd name="f232" fmla="*/ f189 f68 1"/>
                <a:gd name="f233" fmla="*/ f190 f69 1"/>
                <a:gd name="f234" fmla="*/ f191 f68 1"/>
                <a:gd name="f235" fmla="*/ f192 f69 1"/>
                <a:gd name="f236" fmla="*/ f193 f68 1"/>
                <a:gd name="f237" fmla="*/ f194 f68 1"/>
                <a:gd name="f238" fmla="*/ f195 f68 1"/>
                <a:gd name="f239" fmla="*/ f196 f69 1"/>
                <a:gd name="f240" fmla="*/ f197 f68 1"/>
                <a:gd name="f241" fmla="*/ f198 f68 1"/>
                <a:gd name="f242" fmla="*/ f199 f68 1"/>
                <a:gd name="f243" fmla="*/ f200 f6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8">
                  <a:pos x="f205" y="f206"/>
                </a:cxn>
                <a:cxn ang="f118">
                  <a:pos x="f207" y="f206"/>
                </a:cxn>
                <a:cxn ang="f118">
                  <a:pos x="f208" y="f209"/>
                </a:cxn>
                <a:cxn ang="f118">
                  <a:pos x="f210" y="f211"/>
                </a:cxn>
                <a:cxn ang="f118">
                  <a:pos x="f212" y="f213"/>
                </a:cxn>
                <a:cxn ang="f118">
                  <a:pos x="f214" y="f211"/>
                </a:cxn>
                <a:cxn ang="f118">
                  <a:pos x="f215" y="f209"/>
                </a:cxn>
                <a:cxn ang="f118">
                  <a:pos x="f216" y="f206"/>
                </a:cxn>
                <a:cxn ang="f118">
                  <a:pos x="f217" y="f206"/>
                </a:cxn>
                <a:cxn ang="f118">
                  <a:pos x="f217" y="f218"/>
                </a:cxn>
                <a:cxn ang="f118">
                  <a:pos x="f219" y="f220"/>
                </a:cxn>
                <a:cxn ang="f118">
                  <a:pos x="f221" y="f222"/>
                </a:cxn>
                <a:cxn ang="f118">
                  <a:pos x="f223" y="f224"/>
                </a:cxn>
                <a:cxn ang="f118">
                  <a:pos x="f221" y="f225"/>
                </a:cxn>
                <a:cxn ang="f118">
                  <a:pos x="f219" y="f226"/>
                </a:cxn>
                <a:cxn ang="f118">
                  <a:pos x="f217" y="f227"/>
                </a:cxn>
                <a:cxn ang="f118">
                  <a:pos x="f217" y="f228"/>
                </a:cxn>
                <a:cxn ang="f118">
                  <a:pos x="f229" y="f228"/>
                </a:cxn>
                <a:cxn ang="f118">
                  <a:pos x="f230" y="f231"/>
                </a:cxn>
                <a:cxn ang="f118">
                  <a:pos x="f232" y="f233"/>
                </a:cxn>
                <a:cxn ang="f118">
                  <a:pos x="f234" y="f235"/>
                </a:cxn>
                <a:cxn ang="f118">
                  <a:pos x="f236" y="f233"/>
                </a:cxn>
                <a:cxn ang="f118">
                  <a:pos x="f237" y="f231"/>
                </a:cxn>
                <a:cxn ang="f118">
                  <a:pos x="f238" y="f228"/>
                </a:cxn>
                <a:cxn ang="f118">
                  <a:pos x="f205" y="f228"/>
                </a:cxn>
                <a:cxn ang="f118">
                  <a:pos x="f205" y="f239"/>
                </a:cxn>
                <a:cxn ang="f118">
                  <a:pos x="f240" y="f226"/>
                </a:cxn>
                <a:cxn ang="f118">
                  <a:pos x="f241" y="f225"/>
                </a:cxn>
                <a:cxn ang="f118">
                  <a:pos x="f242" y="f224"/>
                </a:cxn>
                <a:cxn ang="f118">
                  <a:pos x="f241" y="f222"/>
                </a:cxn>
                <a:cxn ang="f118">
                  <a:pos x="f240" y="f220"/>
                </a:cxn>
                <a:cxn ang="f118">
                  <a:pos x="f205" y="f243"/>
                </a:cxn>
              </a:cxnLst>
              <a:rect l="f201" t="f204" r="f202" b="f203"/>
              <a:pathLst>
                <a:path w="5431494" h="3906350">
                  <a:moveTo>
                    <a:pt x="f8" y="f5"/>
                  </a:moveTo>
                  <a:lnTo>
                    <a:pt x="f9" y="f5"/>
                  </a:lnTo>
                  <a:lnTo>
                    <a:pt x="f10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22" y="f17"/>
                    <a:pt x="f22" y="f16"/>
                  </a:cubicBezTo>
                  <a:cubicBezTo>
                    <a:pt x="f22" y="f15"/>
                    <a:pt x="f23" y="f13"/>
                    <a:pt x="f24" y="f11"/>
                  </a:cubicBezTo>
                  <a:lnTo>
                    <a:pt x="f25" y="f5"/>
                  </a:lnTo>
                  <a:lnTo>
                    <a:pt x="f6" y="f5"/>
                  </a:lnTo>
                  <a:lnTo>
                    <a:pt x="f6" y="f26"/>
                  </a:ln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6"/>
                    <a:pt x="f35" y="f37"/>
                  </a:cubicBezTo>
                  <a:cubicBezTo>
                    <a:pt x="f35" y="f38"/>
                    <a:pt x="f34" y="f39"/>
                    <a:pt x="f33" y="f39"/>
                  </a:cubicBezTo>
                  <a:cubicBezTo>
                    <a:pt x="f31" y="f39"/>
                    <a:pt x="f29" y="f40"/>
                    <a:pt x="f27" y="f41"/>
                  </a:cubicBezTo>
                  <a:lnTo>
                    <a:pt x="f6" y="f42"/>
                  </a:lnTo>
                  <a:lnTo>
                    <a:pt x="f6" y="f43"/>
                  </a:lnTo>
                  <a:lnTo>
                    <a:pt x="f44" y="f43"/>
                  </a:lnTo>
                  <a:lnTo>
                    <a:pt x="f45" y="f46"/>
                  </a:lnTo>
                  <a:cubicBezTo>
                    <a:pt x="f47" y="f48"/>
                    <a:pt x="f49" y="f50"/>
                    <a:pt x="f49" y="f51"/>
                  </a:cubicBezTo>
                  <a:cubicBezTo>
                    <a:pt x="f49" y="f52"/>
                    <a:pt x="f53" y="f7"/>
                    <a:pt x="f54" y="f7"/>
                  </a:cubicBezTo>
                  <a:cubicBezTo>
                    <a:pt x="f55" y="f7"/>
                    <a:pt x="f56" y="f52"/>
                    <a:pt x="f56" y="f51"/>
                  </a:cubicBezTo>
                  <a:cubicBezTo>
                    <a:pt x="f56" y="f50"/>
                    <a:pt x="f57" y="f48"/>
                    <a:pt x="f58" y="f46"/>
                  </a:cubicBezTo>
                  <a:lnTo>
                    <a:pt x="f59" y="f43"/>
                  </a:lnTo>
                  <a:lnTo>
                    <a:pt x="f8" y="f43"/>
                  </a:lnTo>
                  <a:lnTo>
                    <a:pt x="f8" y="f60"/>
                  </a:lnTo>
                  <a:lnTo>
                    <a:pt x="f61" y="f41"/>
                  </a:lnTo>
                  <a:cubicBezTo>
                    <a:pt x="f62" y="f40"/>
                    <a:pt x="f63" y="f39"/>
                    <a:pt x="f64" y="f39"/>
                  </a:cubicBezTo>
                  <a:cubicBezTo>
                    <a:pt x="f65" y="f39"/>
                    <a:pt x="f5" y="f38"/>
                    <a:pt x="f5" y="f37"/>
                  </a:cubicBezTo>
                  <a:cubicBezTo>
                    <a:pt x="f5" y="f36"/>
                    <a:pt x="f65" y="f32"/>
                    <a:pt x="f64" y="f32"/>
                  </a:cubicBezTo>
                  <a:cubicBezTo>
                    <a:pt x="f63" y="f32"/>
                    <a:pt x="f62" y="f30"/>
                    <a:pt x="f61" y="f28"/>
                  </a:cubicBezTo>
                  <a:lnTo>
                    <a:pt x="f8" y="f6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Befragung: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Wie digital soll unsere Schule sein – und wo?</a:t>
              </a:r>
            </a:p>
          </p:txBody>
        </p:sp>
      </p:grpSp>
      <p:grpSp>
        <p:nvGrpSpPr>
          <p:cNvPr id="38" name="Gruppieren 47"/>
          <p:cNvGrpSpPr/>
          <p:nvPr/>
        </p:nvGrpSpPr>
        <p:grpSpPr>
          <a:xfrm>
            <a:off x="1262733" y="391884"/>
            <a:ext cx="8088389" cy="568802"/>
            <a:chOff x="1589309" y="391884"/>
            <a:chExt cx="8088389" cy="568802"/>
          </a:xfrm>
        </p:grpSpPr>
        <p:sp>
          <p:nvSpPr>
            <p:cNvPr id="39" name="Legende mit Pfeil nach unten 41"/>
            <p:cNvSpPr/>
            <p:nvPr/>
          </p:nvSpPr>
          <p:spPr>
            <a:xfrm>
              <a:off x="4319488" y="391884"/>
              <a:ext cx="2628040" cy="568802"/>
            </a:xfrm>
            <a:custGeom>
              <a:avLst>
                <a:gd name="f11" fmla="val 27463"/>
                <a:gd name="f12" fmla="val 25000"/>
                <a:gd name="f13" fmla="val 10953"/>
                <a:gd name="f14" fmla="val 83437"/>
              </a:avLst>
              <a:gdLst>
                <a:gd name="f4" fmla="val 10800000"/>
                <a:gd name="f5" fmla="val 54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val 27463"/>
                <a:gd name="f12" fmla="val 25000"/>
                <a:gd name="f13" fmla="val 10953"/>
                <a:gd name="f14" fmla="val 83437"/>
                <a:gd name="f15" fmla="+- 0 0 -270"/>
                <a:gd name="f16" fmla="+- 0 0 -90"/>
                <a:gd name="f17" fmla="abs f7"/>
                <a:gd name="f18" fmla="abs f8"/>
                <a:gd name="f19" fmla="abs f9"/>
                <a:gd name="f20" fmla="val f10"/>
                <a:gd name="f21" fmla="val f12"/>
                <a:gd name="f22" fmla="val f11"/>
                <a:gd name="f23" fmla="val f13"/>
                <a:gd name="f24" fmla="val f14"/>
                <a:gd name="f25" fmla="*/ f15 f4 1"/>
                <a:gd name="f26" fmla="*/ f16 f4 1"/>
                <a:gd name="f27" fmla="?: f17 f7 1"/>
                <a:gd name="f28" fmla="?: f18 f8 1"/>
                <a:gd name="f29" fmla="?: f19 f9 1"/>
                <a:gd name="f30" fmla="*/ f25 1 f6"/>
                <a:gd name="f31" fmla="*/ f26 1 f6"/>
                <a:gd name="f32" fmla="*/ f27 1 21600"/>
                <a:gd name="f33" fmla="*/ f28 1 21600"/>
                <a:gd name="f34" fmla="*/ 21600 f27 1"/>
                <a:gd name="f35" fmla="*/ 21600 f28 1"/>
                <a:gd name="f36" fmla="+- f30 0 f5"/>
                <a:gd name="f37" fmla="+- f31 0 f5"/>
                <a:gd name="f38" fmla="min f33 f32"/>
                <a:gd name="f39" fmla="*/ f34 1 f29"/>
                <a:gd name="f40" fmla="*/ f35 1 f29"/>
                <a:gd name="f41" fmla="val f39"/>
                <a:gd name="f42" fmla="val f40"/>
                <a:gd name="f43" fmla="*/ f20 f38 1"/>
                <a:gd name="f44" fmla="+- f42 0 f20"/>
                <a:gd name="f45" fmla="+- f41 0 f20"/>
                <a:gd name="f46" fmla="*/ f41 f38 1"/>
                <a:gd name="f47" fmla="*/ f42 f38 1"/>
                <a:gd name="f48" fmla="*/ f45 1 2"/>
                <a:gd name="f49" fmla="min f45 f44"/>
                <a:gd name="f50" fmla="*/ f44 f24 1"/>
                <a:gd name="f51" fmla="+- f20 f48 0"/>
                <a:gd name="f52" fmla="*/ f49 f21 1"/>
                <a:gd name="f53" fmla="*/ f49 f22 1"/>
                <a:gd name="f54" fmla="*/ f49 f23 1"/>
                <a:gd name="f55" fmla="*/ f50 1 100000"/>
                <a:gd name="f56" fmla="*/ f52 1 100000"/>
                <a:gd name="f57" fmla="*/ f53 1 200000"/>
                <a:gd name="f58" fmla="*/ f54 1 100000"/>
                <a:gd name="f59" fmla="*/ f55 1 2"/>
                <a:gd name="f60" fmla="*/ f55 f38 1"/>
                <a:gd name="f61" fmla="*/ f51 f38 1"/>
                <a:gd name="f62" fmla="+- f51 0 f56"/>
                <a:gd name="f63" fmla="+- f51 0 f57"/>
                <a:gd name="f64" fmla="+- f51 f57 0"/>
                <a:gd name="f65" fmla="+- f51 f56 0"/>
                <a:gd name="f66" fmla="+- f42 0 f58"/>
                <a:gd name="f67" fmla="*/ f59 f38 1"/>
                <a:gd name="f68" fmla="*/ f64 f38 1"/>
                <a:gd name="f69" fmla="*/ f66 f38 1"/>
                <a:gd name="f70" fmla="*/ f65 f38 1"/>
                <a:gd name="f71" fmla="*/ f62 f38 1"/>
                <a:gd name="f72" fmla="*/ f63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3" y="f67"/>
                </a:cxn>
                <a:cxn ang="f37">
                  <a:pos x="f46" y="f67"/>
                </a:cxn>
              </a:cxnLst>
              <a:rect l="f43" t="f43" r="f46" b="f60"/>
              <a:pathLst>
                <a:path>
                  <a:moveTo>
                    <a:pt x="f43" y="f43"/>
                  </a:moveTo>
                  <a:lnTo>
                    <a:pt x="f46" y="f43"/>
                  </a:lnTo>
                  <a:lnTo>
                    <a:pt x="f46" y="f60"/>
                  </a:lnTo>
                  <a:lnTo>
                    <a:pt x="f68" y="f60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61" y="f47"/>
                  </a:lnTo>
                  <a:lnTo>
                    <a:pt x="f71" y="f69"/>
                  </a:lnTo>
                  <a:lnTo>
                    <a:pt x="f72" y="f69"/>
                  </a:lnTo>
                  <a:lnTo>
                    <a:pt x="f72" y="f60"/>
                  </a:lnTo>
                  <a:lnTo>
                    <a:pt x="f43" y="f6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Umwelt / Klima</a:t>
              </a:r>
            </a:p>
          </p:txBody>
        </p:sp>
        <p:sp>
          <p:nvSpPr>
            <p:cNvPr id="40" name="Legende mit Pfeil nach unten 42"/>
            <p:cNvSpPr/>
            <p:nvPr/>
          </p:nvSpPr>
          <p:spPr>
            <a:xfrm>
              <a:off x="1589309" y="391884"/>
              <a:ext cx="2628040" cy="568802"/>
            </a:xfrm>
            <a:custGeom>
              <a:avLst>
                <a:gd name="f11" fmla="val 27463"/>
                <a:gd name="f12" fmla="val 25000"/>
                <a:gd name="f13" fmla="val 10953"/>
                <a:gd name="f14" fmla="val 83437"/>
              </a:avLst>
              <a:gdLst>
                <a:gd name="f4" fmla="val 10800000"/>
                <a:gd name="f5" fmla="val 54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val 27463"/>
                <a:gd name="f12" fmla="val 25000"/>
                <a:gd name="f13" fmla="val 10953"/>
                <a:gd name="f14" fmla="val 83437"/>
                <a:gd name="f15" fmla="+- 0 0 -270"/>
                <a:gd name="f16" fmla="+- 0 0 -90"/>
                <a:gd name="f17" fmla="abs f7"/>
                <a:gd name="f18" fmla="abs f8"/>
                <a:gd name="f19" fmla="abs f9"/>
                <a:gd name="f20" fmla="val f10"/>
                <a:gd name="f21" fmla="val f12"/>
                <a:gd name="f22" fmla="val f11"/>
                <a:gd name="f23" fmla="val f13"/>
                <a:gd name="f24" fmla="val f14"/>
                <a:gd name="f25" fmla="*/ f15 f4 1"/>
                <a:gd name="f26" fmla="*/ f16 f4 1"/>
                <a:gd name="f27" fmla="?: f17 f7 1"/>
                <a:gd name="f28" fmla="?: f18 f8 1"/>
                <a:gd name="f29" fmla="?: f19 f9 1"/>
                <a:gd name="f30" fmla="*/ f25 1 f6"/>
                <a:gd name="f31" fmla="*/ f26 1 f6"/>
                <a:gd name="f32" fmla="*/ f27 1 21600"/>
                <a:gd name="f33" fmla="*/ f28 1 21600"/>
                <a:gd name="f34" fmla="*/ 21600 f27 1"/>
                <a:gd name="f35" fmla="*/ 21600 f28 1"/>
                <a:gd name="f36" fmla="+- f30 0 f5"/>
                <a:gd name="f37" fmla="+- f31 0 f5"/>
                <a:gd name="f38" fmla="min f33 f32"/>
                <a:gd name="f39" fmla="*/ f34 1 f29"/>
                <a:gd name="f40" fmla="*/ f35 1 f29"/>
                <a:gd name="f41" fmla="val f39"/>
                <a:gd name="f42" fmla="val f40"/>
                <a:gd name="f43" fmla="*/ f20 f38 1"/>
                <a:gd name="f44" fmla="+- f42 0 f20"/>
                <a:gd name="f45" fmla="+- f41 0 f20"/>
                <a:gd name="f46" fmla="*/ f41 f38 1"/>
                <a:gd name="f47" fmla="*/ f42 f38 1"/>
                <a:gd name="f48" fmla="*/ f45 1 2"/>
                <a:gd name="f49" fmla="min f45 f44"/>
                <a:gd name="f50" fmla="*/ f44 f24 1"/>
                <a:gd name="f51" fmla="+- f20 f48 0"/>
                <a:gd name="f52" fmla="*/ f49 f21 1"/>
                <a:gd name="f53" fmla="*/ f49 f22 1"/>
                <a:gd name="f54" fmla="*/ f49 f23 1"/>
                <a:gd name="f55" fmla="*/ f50 1 100000"/>
                <a:gd name="f56" fmla="*/ f52 1 100000"/>
                <a:gd name="f57" fmla="*/ f53 1 200000"/>
                <a:gd name="f58" fmla="*/ f54 1 100000"/>
                <a:gd name="f59" fmla="*/ f55 1 2"/>
                <a:gd name="f60" fmla="*/ f55 f38 1"/>
                <a:gd name="f61" fmla="*/ f51 f38 1"/>
                <a:gd name="f62" fmla="+- f51 0 f56"/>
                <a:gd name="f63" fmla="+- f51 0 f57"/>
                <a:gd name="f64" fmla="+- f51 f57 0"/>
                <a:gd name="f65" fmla="+- f51 f56 0"/>
                <a:gd name="f66" fmla="+- f42 0 f58"/>
                <a:gd name="f67" fmla="*/ f59 f38 1"/>
                <a:gd name="f68" fmla="*/ f64 f38 1"/>
                <a:gd name="f69" fmla="*/ f66 f38 1"/>
                <a:gd name="f70" fmla="*/ f65 f38 1"/>
                <a:gd name="f71" fmla="*/ f62 f38 1"/>
                <a:gd name="f72" fmla="*/ f63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3" y="f67"/>
                </a:cxn>
                <a:cxn ang="f37">
                  <a:pos x="f46" y="f67"/>
                </a:cxn>
              </a:cxnLst>
              <a:rect l="f43" t="f43" r="f46" b="f60"/>
              <a:pathLst>
                <a:path>
                  <a:moveTo>
                    <a:pt x="f43" y="f43"/>
                  </a:moveTo>
                  <a:lnTo>
                    <a:pt x="f46" y="f43"/>
                  </a:lnTo>
                  <a:lnTo>
                    <a:pt x="f46" y="f60"/>
                  </a:lnTo>
                  <a:lnTo>
                    <a:pt x="f68" y="f60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61" y="f47"/>
                  </a:lnTo>
                  <a:lnTo>
                    <a:pt x="f71" y="f69"/>
                  </a:lnTo>
                  <a:lnTo>
                    <a:pt x="f72" y="f69"/>
                  </a:lnTo>
                  <a:lnTo>
                    <a:pt x="f72" y="f60"/>
                  </a:lnTo>
                  <a:lnTo>
                    <a:pt x="f43" y="f60"/>
                  </a:lnTo>
                  <a:close/>
                </a:path>
              </a:pathLst>
            </a:custGeom>
            <a:solidFill>
              <a:srgbClr val="FF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Globales Lernen</a:t>
              </a:r>
            </a:p>
          </p:txBody>
        </p:sp>
        <p:sp>
          <p:nvSpPr>
            <p:cNvPr id="41" name="Legende mit Pfeil nach unten 43"/>
            <p:cNvSpPr/>
            <p:nvPr/>
          </p:nvSpPr>
          <p:spPr>
            <a:xfrm>
              <a:off x="7049658" y="391884"/>
              <a:ext cx="2628040" cy="568802"/>
            </a:xfrm>
            <a:custGeom>
              <a:avLst>
                <a:gd name="f11" fmla="val 27463"/>
                <a:gd name="f12" fmla="val 25000"/>
                <a:gd name="f13" fmla="val 10953"/>
                <a:gd name="f14" fmla="val 83437"/>
              </a:avLst>
              <a:gdLst>
                <a:gd name="f4" fmla="val 10800000"/>
                <a:gd name="f5" fmla="val 54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val 27463"/>
                <a:gd name="f12" fmla="val 25000"/>
                <a:gd name="f13" fmla="val 10953"/>
                <a:gd name="f14" fmla="val 83437"/>
                <a:gd name="f15" fmla="+- 0 0 -270"/>
                <a:gd name="f16" fmla="+- 0 0 -90"/>
                <a:gd name="f17" fmla="abs f7"/>
                <a:gd name="f18" fmla="abs f8"/>
                <a:gd name="f19" fmla="abs f9"/>
                <a:gd name="f20" fmla="val f10"/>
                <a:gd name="f21" fmla="val f12"/>
                <a:gd name="f22" fmla="val f11"/>
                <a:gd name="f23" fmla="val f13"/>
                <a:gd name="f24" fmla="val f14"/>
                <a:gd name="f25" fmla="*/ f15 f4 1"/>
                <a:gd name="f26" fmla="*/ f16 f4 1"/>
                <a:gd name="f27" fmla="?: f17 f7 1"/>
                <a:gd name="f28" fmla="?: f18 f8 1"/>
                <a:gd name="f29" fmla="?: f19 f9 1"/>
                <a:gd name="f30" fmla="*/ f25 1 f6"/>
                <a:gd name="f31" fmla="*/ f26 1 f6"/>
                <a:gd name="f32" fmla="*/ f27 1 21600"/>
                <a:gd name="f33" fmla="*/ f28 1 21600"/>
                <a:gd name="f34" fmla="*/ 21600 f27 1"/>
                <a:gd name="f35" fmla="*/ 21600 f28 1"/>
                <a:gd name="f36" fmla="+- f30 0 f5"/>
                <a:gd name="f37" fmla="+- f31 0 f5"/>
                <a:gd name="f38" fmla="min f33 f32"/>
                <a:gd name="f39" fmla="*/ f34 1 f29"/>
                <a:gd name="f40" fmla="*/ f35 1 f29"/>
                <a:gd name="f41" fmla="val f39"/>
                <a:gd name="f42" fmla="val f40"/>
                <a:gd name="f43" fmla="*/ f20 f38 1"/>
                <a:gd name="f44" fmla="+- f42 0 f20"/>
                <a:gd name="f45" fmla="+- f41 0 f20"/>
                <a:gd name="f46" fmla="*/ f41 f38 1"/>
                <a:gd name="f47" fmla="*/ f42 f38 1"/>
                <a:gd name="f48" fmla="*/ f45 1 2"/>
                <a:gd name="f49" fmla="min f45 f44"/>
                <a:gd name="f50" fmla="*/ f44 f24 1"/>
                <a:gd name="f51" fmla="+- f20 f48 0"/>
                <a:gd name="f52" fmla="*/ f49 f21 1"/>
                <a:gd name="f53" fmla="*/ f49 f22 1"/>
                <a:gd name="f54" fmla="*/ f49 f23 1"/>
                <a:gd name="f55" fmla="*/ f50 1 100000"/>
                <a:gd name="f56" fmla="*/ f52 1 100000"/>
                <a:gd name="f57" fmla="*/ f53 1 200000"/>
                <a:gd name="f58" fmla="*/ f54 1 100000"/>
                <a:gd name="f59" fmla="*/ f55 1 2"/>
                <a:gd name="f60" fmla="*/ f55 f38 1"/>
                <a:gd name="f61" fmla="*/ f51 f38 1"/>
                <a:gd name="f62" fmla="+- f51 0 f56"/>
                <a:gd name="f63" fmla="+- f51 0 f57"/>
                <a:gd name="f64" fmla="+- f51 f57 0"/>
                <a:gd name="f65" fmla="+- f51 f56 0"/>
                <a:gd name="f66" fmla="+- f42 0 f58"/>
                <a:gd name="f67" fmla="*/ f59 f38 1"/>
                <a:gd name="f68" fmla="*/ f64 f38 1"/>
                <a:gd name="f69" fmla="*/ f66 f38 1"/>
                <a:gd name="f70" fmla="*/ f65 f38 1"/>
                <a:gd name="f71" fmla="*/ f62 f38 1"/>
                <a:gd name="f72" fmla="*/ f63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3" y="f67"/>
                </a:cxn>
                <a:cxn ang="f37">
                  <a:pos x="f46" y="f67"/>
                </a:cxn>
              </a:cxnLst>
              <a:rect l="f43" t="f43" r="f46" b="f60"/>
              <a:pathLst>
                <a:path>
                  <a:moveTo>
                    <a:pt x="f43" y="f43"/>
                  </a:moveTo>
                  <a:lnTo>
                    <a:pt x="f46" y="f43"/>
                  </a:lnTo>
                  <a:lnTo>
                    <a:pt x="f46" y="f60"/>
                  </a:lnTo>
                  <a:lnTo>
                    <a:pt x="f68" y="f60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61" y="f47"/>
                  </a:lnTo>
                  <a:lnTo>
                    <a:pt x="f71" y="f69"/>
                  </a:lnTo>
                  <a:lnTo>
                    <a:pt x="f72" y="f69"/>
                  </a:lnTo>
                  <a:lnTo>
                    <a:pt x="f72" y="f60"/>
                  </a:lnTo>
                  <a:lnTo>
                    <a:pt x="f43" y="f6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Demokratische Schulkultur</a:t>
              </a:r>
            </a:p>
          </p:txBody>
        </p:sp>
      </p:grpSp>
      <p:grpSp>
        <p:nvGrpSpPr>
          <p:cNvPr id="42" name="Gruppieren 48"/>
          <p:cNvGrpSpPr/>
          <p:nvPr/>
        </p:nvGrpSpPr>
        <p:grpSpPr>
          <a:xfrm>
            <a:off x="415844" y="1099447"/>
            <a:ext cx="552434" cy="5497289"/>
            <a:chOff x="742420" y="1099447"/>
            <a:chExt cx="552434" cy="5497289"/>
          </a:xfrm>
        </p:grpSpPr>
        <p:sp>
          <p:nvSpPr>
            <p:cNvPr id="43" name="Legende mit Pfeil nach unten 44"/>
            <p:cNvSpPr/>
            <p:nvPr/>
          </p:nvSpPr>
          <p:spPr>
            <a:xfrm rot="16200004">
              <a:off x="124569" y="1717298"/>
              <a:ext cx="1788136" cy="552434"/>
            </a:xfrm>
            <a:custGeom>
              <a:avLst>
                <a:gd name="f11" fmla="val 27463"/>
                <a:gd name="f12" fmla="val 25000"/>
                <a:gd name="f13" fmla="val 10953"/>
                <a:gd name="f14" fmla="val 83437"/>
              </a:avLst>
              <a:gdLst>
                <a:gd name="f4" fmla="val 10800000"/>
                <a:gd name="f5" fmla="val 54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val 27463"/>
                <a:gd name="f12" fmla="val 25000"/>
                <a:gd name="f13" fmla="val 10953"/>
                <a:gd name="f14" fmla="val 83437"/>
                <a:gd name="f15" fmla="+- 0 0 -270"/>
                <a:gd name="f16" fmla="+- 0 0 -90"/>
                <a:gd name="f17" fmla="abs f7"/>
                <a:gd name="f18" fmla="abs f8"/>
                <a:gd name="f19" fmla="abs f9"/>
                <a:gd name="f20" fmla="val f10"/>
                <a:gd name="f21" fmla="val f12"/>
                <a:gd name="f22" fmla="val f11"/>
                <a:gd name="f23" fmla="val f13"/>
                <a:gd name="f24" fmla="val f14"/>
                <a:gd name="f25" fmla="*/ f15 f4 1"/>
                <a:gd name="f26" fmla="*/ f16 f4 1"/>
                <a:gd name="f27" fmla="?: f17 f7 1"/>
                <a:gd name="f28" fmla="?: f18 f8 1"/>
                <a:gd name="f29" fmla="?: f19 f9 1"/>
                <a:gd name="f30" fmla="*/ f25 1 f6"/>
                <a:gd name="f31" fmla="*/ f26 1 f6"/>
                <a:gd name="f32" fmla="*/ f27 1 21600"/>
                <a:gd name="f33" fmla="*/ f28 1 21600"/>
                <a:gd name="f34" fmla="*/ 21600 f27 1"/>
                <a:gd name="f35" fmla="*/ 21600 f28 1"/>
                <a:gd name="f36" fmla="+- f30 0 f5"/>
                <a:gd name="f37" fmla="+- f31 0 f5"/>
                <a:gd name="f38" fmla="min f33 f32"/>
                <a:gd name="f39" fmla="*/ f34 1 f29"/>
                <a:gd name="f40" fmla="*/ f35 1 f29"/>
                <a:gd name="f41" fmla="val f39"/>
                <a:gd name="f42" fmla="val f40"/>
                <a:gd name="f43" fmla="*/ f20 f38 1"/>
                <a:gd name="f44" fmla="+- f42 0 f20"/>
                <a:gd name="f45" fmla="+- f41 0 f20"/>
                <a:gd name="f46" fmla="*/ f41 f38 1"/>
                <a:gd name="f47" fmla="*/ f42 f38 1"/>
                <a:gd name="f48" fmla="*/ f45 1 2"/>
                <a:gd name="f49" fmla="min f45 f44"/>
                <a:gd name="f50" fmla="*/ f44 f24 1"/>
                <a:gd name="f51" fmla="+- f20 f48 0"/>
                <a:gd name="f52" fmla="*/ f49 f21 1"/>
                <a:gd name="f53" fmla="*/ f49 f22 1"/>
                <a:gd name="f54" fmla="*/ f49 f23 1"/>
                <a:gd name="f55" fmla="*/ f50 1 100000"/>
                <a:gd name="f56" fmla="*/ f52 1 100000"/>
                <a:gd name="f57" fmla="*/ f53 1 200000"/>
                <a:gd name="f58" fmla="*/ f54 1 100000"/>
                <a:gd name="f59" fmla="*/ f55 1 2"/>
                <a:gd name="f60" fmla="*/ f55 f38 1"/>
                <a:gd name="f61" fmla="*/ f51 f38 1"/>
                <a:gd name="f62" fmla="+- f51 0 f56"/>
                <a:gd name="f63" fmla="+- f51 0 f57"/>
                <a:gd name="f64" fmla="+- f51 f57 0"/>
                <a:gd name="f65" fmla="+- f51 f56 0"/>
                <a:gd name="f66" fmla="+- f42 0 f58"/>
                <a:gd name="f67" fmla="*/ f59 f38 1"/>
                <a:gd name="f68" fmla="*/ f64 f38 1"/>
                <a:gd name="f69" fmla="*/ f66 f38 1"/>
                <a:gd name="f70" fmla="*/ f65 f38 1"/>
                <a:gd name="f71" fmla="*/ f62 f38 1"/>
                <a:gd name="f72" fmla="*/ f63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3" y="f67"/>
                </a:cxn>
                <a:cxn ang="f37">
                  <a:pos x="f46" y="f67"/>
                </a:cxn>
              </a:cxnLst>
              <a:rect l="f43" t="f43" r="f46" b="f60"/>
              <a:pathLst>
                <a:path>
                  <a:moveTo>
                    <a:pt x="f43" y="f43"/>
                  </a:moveTo>
                  <a:lnTo>
                    <a:pt x="f46" y="f43"/>
                  </a:lnTo>
                  <a:lnTo>
                    <a:pt x="f46" y="f60"/>
                  </a:lnTo>
                  <a:lnTo>
                    <a:pt x="f68" y="f60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61" y="f47"/>
                  </a:lnTo>
                  <a:lnTo>
                    <a:pt x="f71" y="f69"/>
                  </a:lnTo>
                  <a:lnTo>
                    <a:pt x="f72" y="f69"/>
                  </a:lnTo>
                  <a:lnTo>
                    <a:pt x="f72" y="f60"/>
                  </a:lnTo>
                  <a:lnTo>
                    <a:pt x="f43" y="f60"/>
                  </a:lnTo>
                  <a:close/>
                </a:path>
              </a:pathLst>
            </a:custGeom>
            <a:solidFill>
              <a:srgbClr val="FFCC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Unterrichtsgestaltung</a:t>
              </a:r>
            </a:p>
          </p:txBody>
        </p:sp>
        <p:sp>
          <p:nvSpPr>
            <p:cNvPr id="44" name="Legende mit Pfeil nach unten 45"/>
            <p:cNvSpPr/>
            <p:nvPr/>
          </p:nvSpPr>
          <p:spPr>
            <a:xfrm rot="16200004">
              <a:off x="124569" y="3571874"/>
              <a:ext cx="1788136" cy="552434"/>
            </a:xfrm>
            <a:custGeom>
              <a:avLst>
                <a:gd name="f11" fmla="val 27463"/>
                <a:gd name="f12" fmla="val 25000"/>
                <a:gd name="f13" fmla="val 10953"/>
                <a:gd name="f14" fmla="val 83437"/>
              </a:avLst>
              <a:gdLst>
                <a:gd name="f4" fmla="val 10800000"/>
                <a:gd name="f5" fmla="val 54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val 27463"/>
                <a:gd name="f12" fmla="val 25000"/>
                <a:gd name="f13" fmla="val 10953"/>
                <a:gd name="f14" fmla="val 83437"/>
                <a:gd name="f15" fmla="+- 0 0 -270"/>
                <a:gd name="f16" fmla="+- 0 0 -90"/>
                <a:gd name="f17" fmla="abs f7"/>
                <a:gd name="f18" fmla="abs f8"/>
                <a:gd name="f19" fmla="abs f9"/>
                <a:gd name="f20" fmla="val f10"/>
                <a:gd name="f21" fmla="val f12"/>
                <a:gd name="f22" fmla="val f11"/>
                <a:gd name="f23" fmla="val f13"/>
                <a:gd name="f24" fmla="val f14"/>
                <a:gd name="f25" fmla="*/ f15 f4 1"/>
                <a:gd name="f26" fmla="*/ f16 f4 1"/>
                <a:gd name="f27" fmla="?: f17 f7 1"/>
                <a:gd name="f28" fmla="?: f18 f8 1"/>
                <a:gd name="f29" fmla="?: f19 f9 1"/>
                <a:gd name="f30" fmla="*/ f25 1 f6"/>
                <a:gd name="f31" fmla="*/ f26 1 f6"/>
                <a:gd name="f32" fmla="*/ f27 1 21600"/>
                <a:gd name="f33" fmla="*/ f28 1 21600"/>
                <a:gd name="f34" fmla="*/ 21600 f27 1"/>
                <a:gd name="f35" fmla="*/ 21600 f28 1"/>
                <a:gd name="f36" fmla="+- f30 0 f5"/>
                <a:gd name="f37" fmla="+- f31 0 f5"/>
                <a:gd name="f38" fmla="min f33 f32"/>
                <a:gd name="f39" fmla="*/ f34 1 f29"/>
                <a:gd name="f40" fmla="*/ f35 1 f29"/>
                <a:gd name="f41" fmla="val f39"/>
                <a:gd name="f42" fmla="val f40"/>
                <a:gd name="f43" fmla="*/ f20 f38 1"/>
                <a:gd name="f44" fmla="+- f42 0 f20"/>
                <a:gd name="f45" fmla="+- f41 0 f20"/>
                <a:gd name="f46" fmla="*/ f41 f38 1"/>
                <a:gd name="f47" fmla="*/ f42 f38 1"/>
                <a:gd name="f48" fmla="*/ f45 1 2"/>
                <a:gd name="f49" fmla="min f45 f44"/>
                <a:gd name="f50" fmla="*/ f44 f24 1"/>
                <a:gd name="f51" fmla="+- f20 f48 0"/>
                <a:gd name="f52" fmla="*/ f49 f21 1"/>
                <a:gd name="f53" fmla="*/ f49 f22 1"/>
                <a:gd name="f54" fmla="*/ f49 f23 1"/>
                <a:gd name="f55" fmla="*/ f50 1 100000"/>
                <a:gd name="f56" fmla="*/ f52 1 100000"/>
                <a:gd name="f57" fmla="*/ f53 1 200000"/>
                <a:gd name="f58" fmla="*/ f54 1 100000"/>
                <a:gd name="f59" fmla="*/ f55 1 2"/>
                <a:gd name="f60" fmla="*/ f55 f38 1"/>
                <a:gd name="f61" fmla="*/ f51 f38 1"/>
                <a:gd name="f62" fmla="+- f51 0 f56"/>
                <a:gd name="f63" fmla="+- f51 0 f57"/>
                <a:gd name="f64" fmla="+- f51 f57 0"/>
                <a:gd name="f65" fmla="+- f51 f56 0"/>
                <a:gd name="f66" fmla="+- f42 0 f58"/>
                <a:gd name="f67" fmla="*/ f59 f38 1"/>
                <a:gd name="f68" fmla="*/ f64 f38 1"/>
                <a:gd name="f69" fmla="*/ f66 f38 1"/>
                <a:gd name="f70" fmla="*/ f65 f38 1"/>
                <a:gd name="f71" fmla="*/ f62 f38 1"/>
                <a:gd name="f72" fmla="*/ f63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3" y="f67"/>
                </a:cxn>
                <a:cxn ang="f37">
                  <a:pos x="f46" y="f67"/>
                </a:cxn>
              </a:cxnLst>
              <a:rect l="f43" t="f43" r="f46" b="f60"/>
              <a:pathLst>
                <a:path>
                  <a:moveTo>
                    <a:pt x="f43" y="f43"/>
                  </a:moveTo>
                  <a:lnTo>
                    <a:pt x="f46" y="f43"/>
                  </a:lnTo>
                  <a:lnTo>
                    <a:pt x="f46" y="f60"/>
                  </a:lnTo>
                  <a:lnTo>
                    <a:pt x="f68" y="f60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61" y="f47"/>
                  </a:lnTo>
                  <a:lnTo>
                    <a:pt x="f71" y="f69"/>
                  </a:lnTo>
                  <a:lnTo>
                    <a:pt x="f72" y="f69"/>
                  </a:lnTo>
                  <a:lnTo>
                    <a:pt x="f72" y="f60"/>
                  </a:lnTo>
                  <a:lnTo>
                    <a:pt x="f43" y="f6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Soziales Miteinander</a:t>
              </a:r>
            </a:p>
          </p:txBody>
        </p:sp>
        <p:sp>
          <p:nvSpPr>
            <p:cNvPr id="45" name="Legende mit Pfeil nach unten 46"/>
            <p:cNvSpPr/>
            <p:nvPr/>
          </p:nvSpPr>
          <p:spPr>
            <a:xfrm rot="16200004">
              <a:off x="124569" y="5426451"/>
              <a:ext cx="1788136" cy="552434"/>
            </a:xfrm>
            <a:custGeom>
              <a:avLst>
                <a:gd name="f11" fmla="val 27463"/>
                <a:gd name="f12" fmla="val 25000"/>
                <a:gd name="f13" fmla="val 10953"/>
                <a:gd name="f14" fmla="val 83437"/>
              </a:avLst>
              <a:gdLst>
                <a:gd name="f4" fmla="val 10800000"/>
                <a:gd name="f5" fmla="val 54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val 27463"/>
                <a:gd name="f12" fmla="val 25000"/>
                <a:gd name="f13" fmla="val 10953"/>
                <a:gd name="f14" fmla="val 83437"/>
                <a:gd name="f15" fmla="+- 0 0 -270"/>
                <a:gd name="f16" fmla="+- 0 0 -90"/>
                <a:gd name="f17" fmla="abs f7"/>
                <a:gd name="f18" fmla="abs f8"/>
                <a:gd name="f19" fmla="abs f9"/>
                <a:gd name="f20" fmla="val f10"/>
                <a:gd name="f21" fmla="val f12"/>
                <a:gd name="f22" fmla="val f11"/>
                <a:gd name="f23" fmla="val f13"/>
                <a:gd name="f24" fmla="val f14"/>
                <a:gd name="f25" fmla="*/ f15 f4 1"/>
                <a:gd name="f26" fmla="*/ f16 f4 1"/>
                <a:gd name="f27" fmla="?: f17 f7 1"/>
                <a:gd name="f28" fmla="?: f18 f8 1"/>
                <a:gd name="f29" fmla="?: f19 f9 1"/>
                <a:gd name="f30" fmla="*/ f25 1 f6"/>
                <a:gd name="f31" fmla="*/ f26 1 f6"/>
                <a:gd name="f32" fmla="*/ f27 1 21600"/>
                <a:gd name="f33" fmla="*/ f28 1 21600"/>
                <a:gd name="f34" fmla="*/ 21600 f27 1"/>
                <a:gd name="f35" fmla="*/ 21600 f28 1"/>
                <a:gd name="f36" fmla="+- f30 0 f5"/>
                <a:gd name="f37" fmla="+- f31 0 f5"/>
                <a:gd name="f38" fmla="min f33 f32"/>
                <a:gd name="f39" fmla="*/ f34 1 f29"/>
                <a:gd name="f40" fmla="*/ f35 1 f29"/>
                <a:gd name="f41" fmla="val f39"/>
                <a:gd name="f42" fmla="val f40"/>
                <a:gd name="f43" fmla="*/ f20 f38 1"/>
                <a:gd name="f44" fmla="+- f42 0 f20"/>
                <a:gd name="f45" fmla="+- f41 0 f20"/>
                <a:gd name="f46" fmla="*/ f41 f38 1"/>
                <a:gd name="f47" fmla="*/ f42 f38 1"/>
                <a:gd name="f48" fmla="*/ f45 1 2"/>
                <a:gd name="f49" fmla="min f45 f44"/>
                <a:gd name="f50" fmla="*/ f44 f24 1"/>
                <a:gd name="f51" fmla="+- f20 f48 0"/>
                <a:gd name="f52" fmla="*/ f49 f21 1"/>
                <a:gd name="f53" fmla="*/ f49 f22 1"/>
                <a:gd name="f54" fmla="*/ f49 f23 1"/>
                <a:gd name="f55" fmla="*/ f50 1 100000"/>
                <a:gd name="f56" fmla="*/ f52 1 100000"/>
                <a:gd name="f57" fmla="*/ f53 1 200000"/>
                <a:gd name="f58" fmla="*/ f54 1 100000"/>
                <a:gd name="f59" fmla="*/ f55 1 2"/>
                <a:gd name="f60" fmla="*/ f55 f38 1"/>
                <a:gd name="f61" fmla="*/ f51 f38 1"/>
                <a:gd name="f62" fmla="+- f51 0 f56"/>
                <a:gd name="f63" fmla="+- f51 0 f57"/>
                <a:gd name="f64" fmla="+- f51 f57 0"/>
                <a:gd name="f65" fmla="+- f51 f56 0"/>
                <a:gd name="f66" fmla="+- f42 0 f58"/>
                <a:gd name="f67" fmla="*/ f59 f38 1"/>
                <a:gd name="f68" fmla="*/ f64 f38 1"/>
                <a:gd name="f69" fmla="*/ f66 f38 1"/>
                <a:gd name="f70" fmla="*/ f65 f38 1"/>
                <a:gd name="f71" fmla="*/ f62 f38 1"/>
                <a:gd name="f72" fmla="*/ f63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3" y="f67"/>
                </a:cxn>
                <a:cxn ang="f37">
                  <a:pos x="f46" y="f67"/>
                </a:cxn>
              </a:cxnLst>
              <a:rect l="f43" t="f43" r="f46" b="f60"/>
              <a:pathLst>
                <a:path>
                  <a:moveTo>
                    <a:pt x="f43" y="f43"/>
                  </a:moveTo>
                  <a:lnTo>
                    <a:pt x="f46" y="f43"/>
                  </a:lnTo>
                  <a:lnTo>
                    <a:pt x="f46" y="f60"/>
                  </a:lnTo>
                  <a:lnTo>
                    <a:pt x="f68" y="f60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61" y="f47"/>
                  </a:lnTo>
                  <a:lnTo>
                    <a:pt x="f71" y="f69"/>
                  </a:lnTo>
                  <a:lnTo>
                    <a:pt x="f72" y="f69"/>
                  </a:lnTo>
                  <a:lnTo>
                    <a:pt x="f72" y="f60"/>
                  </a:lnTo>
                  <a:lnTo>
                    <a:pt x="f43" y="f6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5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Beschaffungspraxis</a:t>
              </a:r>
            </a:p>
          </p:txBody>
        </p:sp>
      </p:grpSp>
      <p:sp>
        <p:nvSpPr>
          <p:cNvPr id="84" name="Textfeld 83"/>
          <p:cNvSpPr txBox="1"/>
          <p:nvPr/>
        </p:nvSpPr>
        <p:spPr>
          <a:xfrm>
            <a:off x="203275" y="0"/>
            <a:ext cx="850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Schulentwicklung mit dem Programm </a:t>
            </a:r>
            <a:r>
              <a:rPr lang="de-DE" i="1" dirty="0" smtClean="0"/>
              <a:t>Faire Schule</a:t>
            </a:r>
            <a:r>
              <a:rPr lang="de-DE" dirty="0" smtClean="0"/>
              <a:t> anhand des Themas </a:t>
            </a:r>
            <a:r>
              <a:rPr lang="de-DE" i="1" dirty="0" smtClean="0"/>
              <a:t>Digitalisierung</a:t>
            </a:r>
            <a:endParaRPr lang="de-DE" dirty="0"/>
          </a:p>
        </p:txBody>
      </p:sp>
      <p:sp>
        <p:nvSpPr>
          <p:cNvPr id="86" name="Rechteck 85"/>
          <p:cNvSpPr/>
          <p:nvPr/>
        </p:nvSpPr>
        <p:spPr>
          <a:xfrm rot="16200000">
            <a:off x="-3106905" y="3498925"/>
            <a:ext cx="649001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</a:rPr>
              <a:t>2022, Julia </a:t>
            </a:r>
            <a:r>
              <a:rPr lang="de-DE" sz="900" dirty="0">
                <a:solidFill>
                  <a:srgbClr val="000000"/>
                </a:solidFill>
              </a:rPr>
              <a:t>Wasmuth, </a:t>
            </a:r>
            <a:r>
              <a:rPr lang="de-DE" sz="900" dirty="0" smtClean="0">
                <a:solidFill>
                  <a:srgbClr val="000000"/>
                </a:solidFill>
              </a:rPr>
              <a:t>Koordinatorin für Faire </a:t>
            </a:r>
            <a:r>
              <a:rPr lang="de-DE" sz="900" dirty="0">
                <a:solidFill>
                  <a:srgbClr val="000000"/>
                </a:solidFill>
              </a:rPr>
              <a:t>Schule in Brandenburg, Mobil: 0162 / 88 321 53, julia.wasmuth@dw-tf.de</a:t>
            </a:r>
          </a:p>
        </p:txBody>
      </p:sp>
      <p:pic>
        <p:nvPicPr>
          <p:cNvPr id="87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6384" y="26840"/>
            <a:ext cx="538730" cy="540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343</Words>
  <Application>Microsoft Office PowerPoint</Application>
  <PresentationFormat>A4-Papier (210 x 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Wasmuth</dc:creator>
  <cp:lastModifiedBy>Matthias Schwerendt</cp:lastModifiedBy>
  <cp:revision>63</cp:revision>
  <cp:lastPrinted>2022-03-22T11:14:22Z</cp:lastPrinted>
  <dcterms:created xsi:type="dcterms:W3CDTF">2019-08-16T08:39:40Z</dcterms:created>
  <dcterms:modified xsi:type="dcterms:W3CDTF">2022-03-22T13:24:32Z</dcterms:modified>
</cp:coreProperties>
</file>